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5" r:id="rId3"/>
    <p:sldId id="258" r:id="rId4"/>
    <p:sldId id="259" r:id="rId5"/>
    <p:sldId id="260" r:id="rId6"/>
    <p:sldId id="262" r:id="rId7"/>
    <p:sldId id="261" r:id="rId8"/>
    <p:sldId id="263" r:id="rId9"/>
    <p:sldId id="264" r:id="rId10"/>
  </p:sldIdLst>
  <p:sldSz cx="9144000" cy="6858000" type="screen4x3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CC99"/>
    <a:srgbClr val="FF5050"/>
    <a:srgbClr val="003399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Пі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uk-UA" smtClean="0"/>
              <a:t>Зразок підзаголовка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3FE7A2-54FF-4566-8383-C16AC21A7EA1}" type="datetimeFigureOut">
              <a:rPr lang="uk-UA" smtClean="0"/>
              <a:pPr/>
              <a:t>22.01.2021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36249C-25D7-497E-BBB2-F2CD99ABBE11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xmlns="" val="33045981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3FE7A2-54FF-4566-8383-C16AC21A7EA1}" type="datetimeFigureOut">
              <a:rPr lang="uk-UA" smtClean="0"/>
              <a:pPr/>
              <a:t>22.01.2021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36249C-25D7-497E-BBB2-F2CD99ABBE11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xmlns="" val="22269663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3FE7A2-54FF-4566-8383-C16AC21A7EA1}" type="datetimeFigureOut">
              <a:rPr lang="uk-UA" smtClean="0"/>
              <a:pPr/>
              <a:t>22.01.2021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36249C-25D7-497E-BBB2-F2CD99ABBE11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xmlns="" val="32078051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і об'є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3FE7A2-54FF-4566-8383-C16AC21A7EA1}" type="datetimeFigureOut">
              <a:rPr lang="uk-UA" smtClean="0"/>
              <a:pPr/>
              <a:t>22.01.2021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36249C-25D7-497E-BBB2-F2CD99ABBE11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xmlns="" val="36912294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3FE7A2-54FF-4566-8383-C16AC21A7EA1}" type="datetimeFigureOut">
              <a:rPr lang="uk-UA" smtClean="0"/>
              <a:pPr/>
              <a:t>22.01.2021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36249C-25D7-497E-BBB2-F2CD99ABBE11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xmlns="" val="385615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'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Місце для вмісту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uk-UA"/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uk-UA"/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3FE7A2-54FF-4566-8383-C16AC21A7EA1}" type="datetimeFigureOut">
              <a:rPr lang="uk-UA" smtClean="0"/>
              <a:pPr/>
              <a:t>22.01.2021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36249C-25D7-497E-BBB2-F2CD99ABBE11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xmlns="" val="24385140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uk-UA"/>
          </a:p>
        </p:txBody>
      </p:sp>
      <p:sp>
        <p:nvSpPr>
          <p:cNvPr id="5" name="Місце для тексту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6" name="Місце для вмісту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uk-UA"/>
          </a:p>
        </p:txBody>
      </p:sp>
      <p:sp>
        <p:nvSpPr>
          <p:cNvPr id="7" name="Місце для дати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3FE7A2-54FF-4566-8383-C16AC21A7EA1}" type="datetimeFigureOut">
              <a:rPr lang="uk-UA" smtClean="0"/>
              <a:pPr/>
              <a:t>22.01.2021</a:t>
            </a:fld>
            <a:endParaRPr lang="uk-UA"/>
          </a:p>
        </p:txBody>
      </p:sp>
      <p:sp>
        <p:nvSpPr>
          <p:cNvPr id="8" name="Місце для нижнього колонтитула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Місце для номера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36249C-25D7-497E-BBB2-F2CD99ABBE11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xmlns="" val="14579110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Місце для дати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3FE7A2-54FF-4566-8383-C16AC21A7EA1}" type="datetimeFigureOut">
              <a:rPr lang="uk-UA" smtClean="0"/>
              <a:pPr/>
              <a:t>22.01.2021</a:t>
            </a:fld>
            <a:endParaRPr lang="uk-UA"/>
          </a:p>
        </p:txBody>
      </p:sp>
      <p:sp>
        <p:nvSpPr>
          <p:cNvPr id="4" name="Місце для нижнього колонтитула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Місце для номера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36249C-25D7-497E-BBB2-F2CD99ABBE11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xmlns="" val="8718705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3FE7A2-54FF-4566-8383-C16AC21A7EA1}" type="datetimeFigureOut">
              <a:rPr lang="uk-UA" smtClean="0"/>
              <a:pPr/>
              <a:t>22.01.2021</a:t>
            </a:fld>
            <a:endParaRPr lang="uk-UA"/>
          </a:p>
        </p:txBody>
      </p:sp>
      <p:sp>
        <p:nvSpPr>
          <p:cNvPr id="3" name="Місце для нижнього колонтитула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36249C-25D7-497E-BBB2-F2CD99ABBE11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xmlns="" val="32577247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uk-UA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3FE7A2-54FF-4566-8383-C16AC21A7EA1}" type="datetimeFigureOut">
              <a:rPr lang="uk-UA" smtClean="0"/>
              <a:pPr/>
              <a:t>22.01.2021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36249C-25D7-497E-BBB2-F2CD99ABBE11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xmlns="" val="12240085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Зображення 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Місце для зображення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3FE7A2-54FF-4566-8383-C16AC21A7EA1}" type="datetimeFigureOut">
              <a:rPr lang="uk-UA" smtClean="0"/>
              <a:pPr/>
              <a:t>22.01.2021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36249C-25D7-497E-BBB2-F2CD99ABBE11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xmlns="" val="38232218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3FE7A2-54FF-4566-8383-C16AC21A7EA1}" type="datetimeFigureOut">
              <a:rPr lang="uk-UA" smtClean="0"/>
              <a:pPr/>
              <a:t>22.01.2021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D36249C-25D7-497E-BBB2-F2CD99ABBE11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xmlns="" val="26673401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1"/>
            <a:ext cx="9144000" cy="1196752"/>
          </a:xfrm>
          <a:solidFill>
            <a:schemeClr val="tx2">
              <a:lumMod val="60000"/>
              <a:lumOff val="40000"/>
            </a:schemeClr>
          </a:solidFill>
        </p:spPr>
        <p:txBody>
          <a:bodyPr>
            <a:normAutofit fontScale="90000"/>
          </a:bodyPr>
          <a:lstStyle/>
          <a:p>
            <a:pPr lvl="0">
              <a:spcBef>
                <a:spcPct val="20000"/>
              </a:spcBef>
            </a:pPr>
            <a:r>
              <a:rPr lang="uk-UA" sz="1800" b="1" dirty="0" smtClean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uk-UA" sz="1800" b="1" dirty="0" smtClean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uk-UA" sz="1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Херсонський </a:t>
            </a:r>
            <a:r>
              <a:rPr lang="uk-UA" sz="1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державний університет</a:t>
            </a:r>
            <a:br>
              <a:rPr lang="uk-UA" sz="1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uk-UA" sz="1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Факультет економіки і менеджменту</a:t>
            </a:r>
            <a:br>
              <a:rPr lang="uk-UA" sz="1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uk-UA" sz="1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Кафедра </a:t>
            </a:r>
            <a:r>
              <a:rPr lang="uk-UA" sz="18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готельно</a:t>
            </a:r>
            <a:r>
              <a:rPr lang="uk-UA" sz="1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-ресторанного та туристичного бізнесу</a:t>
            </a:r>
            <a:r>
              <a:rPr lang="en-US" sz="1800" b="1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en-US" sz="1800" b="1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uk-UA" dirty="0"/>
          </a:p>
        </p:txBody>
      </p:sp>
      <p:sp>
        <p:nvSpPr>
          <p:cNvPr id="3" name="Підзаголовок 2"/>
          <p:cNvSpPr>
            <a:spLocks noGrp="1"/>
          </p:cNvSpPr>
          <p:nvPr>
            <p:ph type="subTitle" idx="1"/>
          </p:nvPr>
        </p:nvSpPr>
        <p:spPr>
          <a:xfrm>
            <a:off x="1259632" y="1916832"/>
            <a:ext cx="6400800" cy="1752600"/>
          </a:xfrm>
        </p:spPr>
        <p:txBody>
          <a:bodyPr/>
          <a:lstStyle/>
          <a:p>
            <a:endParaRPr lang="uk-UA" dirty="0"/>
          </a:p>
        </p:txBody>
      </p:sp>
      <p:sp>
        <p:nvSpPr>
          <p:cNvPr id="4" name="Прямокутник 3"/>
          <p:cNvSpPr/>
          <p:nvPr/>
        </p:nvSpPr>
        <p:spPr>
          <a:xfrm>
            <a:off x="-180528" y="4653136"/>
            <a:ext cx="9144000" cy="16619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/>
              <a:t>«</a:t>
            </a:r>
            <a:r>
              <a:rPr lang="ru-RU" sz="2800" b="1" dirty="0" err="1" smtClean="0"/>
              <a:t>Облік</a:t>
            </a:r>
            <a:r>
              <a:rPr lang="ru-RU" sz="2800" b="1" dirty="0" smtClean="0"/>
              <a:t> та аудит»</a:t>
            </a:r>
            <a:br>
              <a:rPr lang="ru-RU" sz="2800" b="1" dirty="0" smtClean="0"/>
            </a:br>
            <a:r>
              <a:rPr lang="uk-UA" sz="20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Вибіркова навчальна дисципліна</a:t>
            </a:r>
            <a:br>
              <a:rPr lang="uk-UA" sz="20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uk-UA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Освітня програма «Туризм»</a:t>
            </a:r>
            <a:r>
              <a:rPr lang="en-US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en-US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uk-UA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uk-UA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uk-UA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2020 – 2021 навчальний рік</a:t>
            </a:r>
            <a:endParaRPr lang="uk-UA" dirty="0"/>
          </a:p>
        </p:txBody>
      </p:sp>
      <p:pic>
        <p:nvPicPr>
          <p:cNvPr id="1026" name="Picture 2" descr="D:\Локальный диск\Documents 23.11.08 г. +\University\Университет ТАНЯ\2020-2021 навч.рік\audit1-300x199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875201"/>
            <a:ext cx="9144000" cy="59827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кутник 4"/>
          <p:cNvSpPr/>
          <p:nvPr/>
        </p:nvSpPr>
        <p:spPr>
          <a:xfrm>
            <a:off x="-324544" y="2780928"/>
            <a:ext cx="8964488" cy="15388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5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54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Облік</a:t>
            </a:r>
            <a:r>
              <a:rPr lang="ru-RU" sz="5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і аудит»</a:t>
            </a:r>
            <a:br>
              <a:rPr lang="ru-RU" sz="5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endParaRPr lang="uk-UA" sz="40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8" name="Picture 4" descr="D:\Локальный диск\Documents 23.11.08 г. +\University\Университет ТАНЯ\2020-2021 навч.рік\FACULTYS_EKONOM_03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-1736"/>
            <a:ext cx="854992" cy="8734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D:\Локальный диск\Documents 23.11.08 г. +\University\Университет ТАНЯ\2020-2021 навч.рік\41244171_1953958624625030_7742980196713627648_n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244408" y="5168"/>
            <a:ext cx="899592" cy="8995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Прямоугольник 8"/>
          <p:cNvSpPr/>
          <p:nvPr/>
        </p:nvSpPr>
        <p:spPr>
          <a:xfrm>
            <a:off x="0" y="3789040"/>
            <a:ext cx="7991872" cy="10525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60000"/>
              </a:lnSpc>
              <a:defRPr/>
            </a:pPr>
            <a:r>
              <a:rPr lang="uk-UA" sz="2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Спеціальність «Туризм»</a:t>
            </a:r>
          </a:p>
          <a:p>
            <a:pPr algn="ctr"/>
            <a:r>
              <a:rPr lang="ru-RU" sz="2400" b="1" dirty="0" err="1" smtClean="0">
                <a:solidFill>
                  <a:schemeClr val="tx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галузі</a:t>
            </a:r>
            <a:r>
              <a:rPr lang="ru-RU" sz="2400" b="1" dirty="0" smtClean="0">
                <a:solidFill>
                  <a:schemeClr val="tx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 smtClean="0">
                <a:solidFill>
                  <a:schemeClr val="tx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знань</a:t>
            </a:r>
            <a:r>
              <a:rPr lang="ru-RU" sz="2400" b="1" dirty="0" smtClean="0">
                <a:solidFill>
                  <a:schemeClr val="tx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 24 Сфера обслуговування</a:t>
            </a:r>
          </a:p>
        </p:txBody>
      </p:sp>
    </p:spTree>
    <p:extLst>
      <p:ext uri="{BB962C8B-B14F-4D97-AF65-F5344CB8AC3E}">
        <p14:creationId xmlns:p14="http://schemas.microsoft.com/office/powerpoint/2010/main" xmlns="" val="4255320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Компетентності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ru-RU" dirty="0" err="1" smtClean="0"/>
              <a:t>Здатність</a:t>
            </a:r>
            <a:r>
              <a:rPr lang="ru-RU" dirty="0" smtClean="0"/>
              <a:t> </a:t>
            </a:r>
            <a:r>
              <a:rPr lang="ru-RU" dirty="0" err="1" smtClean="0"/>
              <a:t>розглядати</a:t>
            </a:r>
            <a:r>
              <a:rPr lang="ru-RU" dirty="0" smtClean="0"/>
              <a:t> </a:t>
            </a:r>
            <a:r>
              <a:rPr lang="ru-RU" dirty="0" err="1" smtClean="0"/>
              <a:t>суспільні</a:t>
            </a:r>
            <a:r>
              <a:rPr lang="ru-RU" dirty="0" smtClean="0"/>
              <a:t> </a:t>
            </a:r>
            <a:r>
              <a:rPr lang="ru-RU" dirty="0" err="1" smtClean="0"/>
              <a:t>явища</a:t>
            </a:r>
            <a:r>
              <a:rPr lang="ru-RU" dirty="0" smtClean="0"/>
              <a:t> в </a:t>
            </a:r>
            <a:r>
              <a:rPr lang="ru-RU" dirty="0" err="1" smtClean="0"/>
              <a:t>розвитку</a:t>
            </a:r>
            <a:r>
              <a:rPr lang="ru-RU" dirty="0" smtClean="0"/>
              <a:t>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конкретних</a:t>
            </a:r>
            <a:r>
              <a:rPr lang="ru-RU" dirty="0" smtClean="0"/>
              <a:t> </a:t>
            </a:r>
            <a:r>
              <a:rPr lang="ru-RU" dirty="0" err="1" smtClean="0"/>
              <a:t>історичних</a:t>
            </a:r>
            <a:r>
              <a:rPr lang="ru-RU" dirty="0" smtClean="0"/>
              <a:t> </a:t>
            </a:r>
            <a:r>
              <a:rPr lang="ru-RU" dirty="0" err="1" smtClean="0"/>
              <a:t>умовах</a:t>
            </a:r>
            <a:r>
              <a:rPr lang="ru-RU" dirty="0" smtClean="0"/>
              <a:t>; </a:t>
            </a:r>
          </a:p>
          <a:p>
            <a:r>
              <a:rPr lang="ru-RU" dirty="0" err="1" smtClean="0"/>
              <a:t>Знання</a:t>
            </a:r>
            <a:r>
              <a:rPr lang="ru-RU" dirty="0" smtClean="0"/>
              <a:t>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розуміння</a:t>
            </a:r>
            <a:r>
              <a:rPr lang="ru-RU" dirty="0" smtClean="0"/>
              <a:t> </a:t>
            </a:r>
            <a:r>
              <a:rPr lang="ru-RU" dirty="0" err="1" smtClean="0"/>
              <a:t>предметної</a:t>
            </a:r>
            <a:r>
              <a:rPr lang="ru-RU" dirty="0" smtClean="0"/>
              <a:t> </a:t>
            </a:r>
            <a:r>
              <a:rPr lang="ru-RU" dirty="0" err="1" smtClean="0"/>
              <a:t>області</a:t>
            </a:r>
            <a:r>
              <a:rPr lang="ru-RU" dirty="0" smtClean="0"/>
              <a:t> </a:t>
            </a:r>
            <a:r>
              <a:rPr lang="ru-RU" dirty="0" err="1" smtClean="0"/>
              <a:t>своєї</a:t>
            </a:r>
            <a:r>
              <a:rPr lang="ru-RU" dirty="0" smtClean="0"/>
              <a:t> </a:t>
            </a:r>
            <a:r>
              <a:rPr lang="ru-RU" dirty="0" err="1" smtClean="0"/>
              <a:t>професії</a:t>
            </a:r>
            <a:r>
              <a:rPr lang="ru-RU" dirty="0" smtClean="0"/>
              <a:t> </a:t>
            </a:r>
          </a:p>
          <a:p>
            <a:r>
              <a:rPr lang="ru-RU" dirty="0" err="1" smtClean="0"/>
              <a:t>Здатність</a:t>
            </a:r>
            <a:r>
              <a:rPr lang="ru-RU" dirty="0" smtClean="0"/>
              <a:t> </a:t>
            </a:r>
            <a:r>
              <a:rPr lang="ru-RU" dirty="0" err="1" smtClean="0"/>
              <a:t>орієнтуватись</a:t>
            </a:r>
            <a:r>
              <a:rPr lang="ru-RU" dirty="0" smtClean="0"/>
              <a:t> в </a:t>
            </a:r>
            <a:r>
              <a:rPr lang="ru-RU" dirty="0" err="1" smtClean="0"/>
              <a:t>організації</a:t>
            </a:r>
            <a:r>
              <a:rPr lang="ru-RU" dirty="0" smtClean="0"/>
              <a:t> – </a:t>
            </a:r>
            <a:r>
              <a:rPr lang="ru-RU" dirty="0" err="1" smtClean="0"/>
              <a:t>туристичнорекреаційного</a:t>
            </a:r>
            <a:r>
              <a:rPr lang="ru-RU" dirty="0" smtClean="0"/>
              <a:t> простору</a:t>
            </a:r>
          </a:p>
          <a:p>
            <a:r>
              <a:rPr lang="ru-RU" dirty="0" err="1" smtClean="0"/>
              <a:t>Розуміння</a:t>
            </a:r>
            <a:r>
              <a:rPr lang="ru-RU" dirty="0" smtClean="0"/>
              <a:t> </a:t>
            </a:r>
            <a:r>
              <a:rPr lang="ru-RU" dirty="0" err="1" smtClean="0"/>
              <a:t>сучасних</a:t>
            </a:r>
            <a:r>
              <a:rPr lang="ru-RU" dirty="0" smtClean="0"/>
              <a:t> </a:t>
            </a:r>
            <a:r>
              <a:rPr lang="ru-RU" dirty="0" err="1" smtClean="0"/>
              <a:t>тенденцій</a:t>
            </a:r>
            <a:r>
              <a:rPr lang="ru-RU" dirty="0" smtClean="0"/>
              <a:t>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регіональних</a:t>
            </a:r>
            <a:r>
              <a:rPr lang="ru-RU" dirty="0" smtClean="0"/>
              <a:t> </a:t>
            </a:r>
            <a:r>
              <a:rPr lang="ru-RU" dirty="0" err="1" smtClean="0"/>
              <a:t>пріоритетів</a:t>
            </a:r>
            <a:r>
              <a:rPr lang="ru-RU" dirty="0" smtClean="0"/>
              <a:t> </a:t>
            </a:r>
            <a:r>
              <a:rPr lang="ru-RU" dirty="0" err="1" smtClean="0"/>
              <a:t>розвитку</a:t>
            </a:r>
            <a:r>
              <a:rPr lang="ru-RU" dirty="0" smtClean="0"/>
              <a:t> туризму  в </a:t>
            </a:r>
            <a:r>
              <a:rPr lang="ru-RU" dirty="0" err="1" smtClean="0"/>
              <a:t>цілому</a:t>
            </a:r>
            <a:r>
              <a:rPr lang="ru-RU" dirty="0" smtClean="0"/>
              <a:t> та </a:t>
            </a:r>
            <a:r>
              <a:rPr lang="ru-RU" dirty="0" err="1" smtClean="0"/>
              <a:t>окремих</a:t>
            </a:r>
            <a:r>
              <a:rPr lang="ru-RU" dirty="0" smtClean="0"/>
              <a:t> </a:t>
            </a:r>
            <a:r>
              <a:rPr lang="ru-RU" dirty="0" err="1" smtClean="0"/>
              <a:t>його</a:t>
            </a:r>
            <a:r>
              <a:rPr lang="ru-RU" dirty="0" smtClean="0"/>
              <a:t> форм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видів</a:t>
            </a:r>
            <a:r>
              <a:rPr lang="ru-RU" dirty="0" smtClean="0"/>
              <a:t>  </a:t>
            </a:r>
          </a:p>
          <a:p>
            <a:r>
              <a:rPr lang="ru-RU" dirty="0" err="1" smtClean="0"/>
              <a:t>Розуміння</a:t>
            </a:r>
            <a:r>
              <a:rPr lang="ru-RU" dirty="0" smtClean="0"/>
              <a:t> </a:t>
            </a:r>
            <a:r>
              <a:rPr lang="ru-RU" dirty="0" err="1" smtClean="0"/>
              <a:t>процесів</a:t>
            </a:r>
            <a:r>
              <a:rPr lang="ru-RU" dirty="0" smtClean="0"/>
              <a:t> </a:t>
            </a:r>
            <a:r>
              <a:rPr lang="ru-RU" dirty="0" err="1" smtClean="0"/>
              <a:t>організації</a:t>
            </a:r>
            <a:r>
              <a:rPr lang="ru-RU" dirty="0" smtClean="0"/>
              <a:t> </a:t>
            </a:r>
            <a:r>
              <a:rPr lang="ru-RU" dirty="0" err="1" smtClean="0"/>
              <a:t>туристичних</a:t>
            </a:r>
            <a:r>
              <a:rPr lang="ru-RU" dirty="0" smtClean="0"/>
              <a:t> </a:t>
            </a:r>
            <a:r>
              <a:rPr lang="ru-RU" dirty="0" err="1" smtClean="0"/>
              <a:t>подорожей</a:t>
            </a:r>
            <a:r>
              <a:rPr lang="ru-RU" dirty="0" smtClean="0"/>
              <a:t> </a:t>
            </a:r>
            <a:r>
              <a:rPr lang="ru-RU" dirty="0" err="1" smtClean="0"/>
              <a:t>і</a:t>
            </a:r>
            <a:r>
              <a:rPr lang="ru-RU" dirty="0" smtClean="0"/>
              <a:t> комплексного </a:t>
            </a:r>
            <a:r>
              <a:rPr lang="ru-RU" dirty="0" err="1" smtClean="0"/>
              <a:t>туристичного</a:t>
            </a:r>
            <a:r>
              <a:rPr lang="ru-RU" dirty="0" smtClean="0"/>
              <a:t> обслуговування (</a:t>
            </a:r>
            <a:r>
              <a:rPr lang="ru-RU" dirty="0" err="1" smtClean="0"/>
              <a:t>готельного</a:t>
            </a:r>
            <a:r>
              <a:rPr lang="ru-RU" dirty="0" smtClean="0"/>
              <a:t>, ресторанного, транспортного, </a:t>
            </a:r>
            <a:r>
              <a:rPr lang="ru-RU" dirty="0" err="1" smtClean="0"/>
              <a:t>екскурсійного</a:t>
            </a:r>
            <a:r>
              <a:rPr lang="ru-RU" dirty="0" smtClean="0"/>
              <a:t>, </a:t>
            </a:r>
            <a:r>
              <a:rPr lang="ru-RU" dirty="0" err="1" smtClean="0"/>
              <a:t>рекреаційного</a:t>
            </a:r>
            <a:r>
              <a:rPr lang="ru-RU" dirty="0" smtClean="0"/>
              <a:t>) </a:t>
            </a:r>
          </a:p>
          <a:p>
            <a:r>
              <a:rPr lang="ru-RU" dirty="0" err="1" smtClean="0"/>
              <a:t>Уміння</a:t>
            </a:r>
            <a:r>
              <a:rPr lang="ru-RU" dirty="0" smtClean="0"/>
              <a:t> </a:t>
            </a:r>
            <a:r>
              <a:rPr lang="ru-RU" dirty="0" err="1" smtClean="0"/>
              <a:t>працювати</a:t>
            </a:r>
            <a:r>
              <a:rPr lang="ru-RU" dirty="0" smtClean="0"/>
              <a:t> </a:t>
            </a:r>
            <a:r>
              <a:rPr lang="ru-RU" dirty="0" err="1" smtClean="0"/>
              <a:t>з</a:t>
            </a:r>
            <a:r>
              <a:rPr lang="ru-RU" dirty="0" smtClean="0"/>
              <a:t> </a:t>
            </a:r>
            <a:r>
              <a:rPr lang="ru-RU" dirty="0" err="1" smtClean="0"/>
              <a:t>документацією</a:t>
            </a:r>
            <a:r>
              <a:rPr lang="ru-RU" dirty="0" smtClean="0"/>
              <a:t> та </a:t>
            </a:r>
            <a:r>
              <a:rPr lang="ru-RU" dirty="0" err="1" smtClean="0"/>
              <a:t>здійснювати</a:t>
            </a:r>
            <a:r>
              <a:rPr lang="ru-RU" dirty="0" smtClean="0"/>
              <a:t> </a:t>
            </a:r>
            <a:r>
              <a:rPr lang="ru-RU" dirty="0" err="1" smtClean="0"/>
              <a:t>розрахункові</a:t>
            </a:r>
            <a:r>
              <a:rPr lang="ru-RU" dirty="0" smtClean="0"/>
              <a:t> </a:t>
            </a:r>
            <a:r>
              <a:rPr lang="ru-RU" dirty="0" err="1" smtClean="0"/>
              <a:t>операції</a:t>
            </a:r>
            <a:r>
              <a:rPr lang="ru-RU" dirty="0" smtClean="0"/>
              <a:t> </a:t>
            </a:r>
            <a:r>
              <a:rPr lang="ru-RU" dirty="0" err="1" smtClean="0"/>
              <a:t>суб’єктами</a:t>
            </a:r>
            <a:r>
              <a:rPr lang="ru-RU" dirty="0" smtClean="0"/>
              <a:t> </a:t>
            </a:r>
            <a:r>
              <a:rPr lang="ru-RU" dirty="0" err="1" smtClean="0"/>
              <a:t>туристичного</a:t>
            </a:r>
            <a:r>
              <a:rPr lang="ru-RU" dirty="0" smtClean="0"/>
              <a:t> </a:t>
            </a:r>
            <a:r>
              <a:rPr lang="ru-RU" dirty="0" err="1" smtClean="0"/>
              <a:t>бізнесу</a:t>
            </a:r>
            <a:r>
              <a:rPr lang="ru-RU" dirty="0" smtClean="0"/>
              <a:t>.  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417638"/>
          </a:xfrm>
          <a:solidFill>
            <a:srgbClr val="003399"/>
          </a:solidFill>
        </p:spPr>
        <p:txBody>
          <a:bodyPr>
            <a:normAutofit fontScale="90000"/>
          </a:bodyPr>
          <a:lstStyle/>
          <a:p>
            <a:r>
              <a:rPr lang="uk-UA" sz="2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РОЗРОБНИК КУРСУ:</a:t>
            </a:r>
            <a:br>
              <a:rPr lang="uk-UA" sz="2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</a:br>
            <a:r>
              <a:rPr lang="uk-UA" sz="2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доктор економічних наук, доцент кафедри </a:t>
            </a:r>
            <a:r>
              <a:rPr lang="uk-UA" sz="22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готельно</a:t>
            </a:r>
            <a:r>
              <a:rPr lang="uk-UA" sz="2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-ресторанного та туристичного бізнесу</a:t>
            </a:r>
            <a:r>
              <a:rPr lang="uk-UA" sz="1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/>
            </a:r>
            <a:br>
              <a:rPr lang="uk-UA" sz="1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</a:br>
            <a:r>
              <a:rPr lang="uk-UA" sz="2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Яровий Вадим Федорович</a:t>
            </a:r>
            <a:endParaRPr lang="uk-UA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9" name="Місце для вмісту 8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883703" y="1412777"/>
            <a:ext cx="7260298" cy="5445224"/>
          </a:xfrm>
        </p:spPr>
      </p:pic>
      <p:sp>
        <p:nvSpPr>
          <p:cNvPr id="10" name="Прямокутник 9"/>
          <p:cNvSpPr/>
          <p:nvPr/>
        </p:nvSpPr>
        <p:spPr>
          <a:xfrm>
            <a:off x="0" y="1412776"/>
            <a:ext cx="1907704" cy="544522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1412776"/>
            <a:ext cx="2267744" cy="54452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4840521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27609" y="-6667"/>
            <a:ext cx="9144000" cy="1417638"/>
          </a:xfrm>
          <a:solidFill>
            <a:schemeClr val="bg2">
              <a:lumMod val="90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>
            <a:normAutofit/>
          </a:bodyPr>
          <a:lstStyle/>
          <a:p>
            <a:pPr algn="just"/>
            <a:r>
              <a:rPr lang="uk-UA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Мета курсу: </a:t>
            </a:r>
            <a:r>
              <a:rPr lang="uk-UA" sz="20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формування </a:t>
            </a:r>
            <a:r>
              <a:rPr lang="uk-UA" sz="20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фундаментальних </a:t>
            </a:r>
            <a:r>
              <a:rPr lang="uk-UA" sz="20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знань, освоєння </a:t>
            </a:r>
            <a:r>
              <a:rPr lang="uk-UA" sz="20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концептуальних основ обліку та </a:t>
            </a:r>
            <a:r>
              <a:rPr lang="uk-UA" sz="20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аудиту, </a:t>
            </a:r>
            <a:r>
              <a:rPr lang="uk-UA" sz="20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як інформаційної бази прийняття ефективних управлінських рішень.</a:t>
            </a:r>
          </a:p>
        </p:txBody>
      </p:sp>
      <p:sp>
        <p:nvSpPr>
          <p:cNvPr id="5" name="Місце для вмісту 4"/>
          <p:cNvSpPr>
            <a:spLocks noGrp="1"/>
          </p:cNvSpPr>
          <p:nvPr>
            <p:ph idx="1"/>
          </p:nvPr>
        </p:nvSpPr>
        <p:spPr>
          <a:xfrm>
            <a:off x="0" y="1412776"/>
            <a:ext cx="9144000" cy="5445224"/>
          </a:xfrm>
        </p:spPr>
        <p:style>
          <a:lnRef idx="0">
            <a:scrgbClr r="0" g="0" b="0"/>
          </a:lnRef>
          <a:fillRef idx="1003">
            <a:schemeClr val="lt2"/>
          </a:fillRef>
          <a:effectRef idx="0">
            <a:scrgbClr r="0" g="0" b="0"/>
          </a:effectRef>
          <a:fontRef idx="major"/>
        </p:style>
        <p:txBody>
          <a:bodyPr/>
          <a:lstStyle/>
          <a:p>
            <a:pPr marL="0" indent="0" algn="ctr">
              <a:buNone/>
            </a:pPr>
            <a:r>
              <a:rPr lang="uk-UA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Компетентності:</a:t>
            </a:r>
            <a:endParaRPr lang="uk-UA" dirty="0" smtClean="0"/>
          </a:p>
          <a:p>
            <a:pPr algn="just"/>
            <a:r>
              <a:rPr lang="uk-UA" sz="2400" b="1" dirty="0" smtClean="0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знати теоретичні </a:t>
            </a:r>
            <a:r>
              <a:rPr lang="uk-UA" sz="2400" b="1" dirty="0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основи бухгалтерського обліку і аудиту та їх сучасні парадигми в системі управління підприємством;  </a:t>
            </a:r>
            <a:endParaRPr lang="uk-UA" sz="2400" b="1" dirty="0" smtClean="0">
              <a:solidFill>
                <a:schemeClr val="accent4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just"/>
            <a:r>
              <a:rPr lang="uk-UA" sz="2400" b="1" dirty="0" smtClean="0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знати принципи, методику бухгалтерського обліку і аудиту; </a:t>
            </a:r>
          </a:p>
          <a:p>
            <a:pPr algn="just"/>
            <a:r>
              <a:rPr lang="uk-UA" sz="2400" b="1" dirty="0" smtClean="0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здійснювати </a:t>
            </a:r>
            <a:r>
              <a:rPr lang="uk-UA" sz="2400" b="1" dirty="0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моніторинг існуючої інформаційної системи бухгалтерського обліку і аудиту; </a:t>
            </a:r>
            <a:endParaRPr lang="uk-UA" sz="2400" b="1" dirty="0" smtClean="0">
              <a:solidFill>
                <a:schemeClr val="accent4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just"/>
            <a:r>
              <a:rPr lang="uk-UA" sz="2400" b="1" dirty="0" smtClean="0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розробляти ефективні технології бухгалтерського обліку і аудиту за місцями виникнення витрат і центрами відповідальності; </a:t>
            </a:r>
          </a:p>
          <a:p>
            <a:pPr algn="just"/>
            <a:r>
              <a:rPr lang="uk-UA" sz="2400" b="1" dirty="0" smtClean="0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формувати </a:t>
            </a:r>
            <a:r>
              <a:rPr lang="uk-UA" sz="2400" b="1" dirty="0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висновки за результатами бухгалтерського обліку і аудиту; </a:t>
            </a:r>
            <a:endParaRPr lang="uk-UA" sz="2400" b="1" dirty="0" smtClean="0">
              <a:solidFill>
                <a:schemeClr val="accent4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just"/>
            <a:r>
              <a:rPr lang="uk-UA" sz="2400" b="1" dirty="0" smtClean="0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корегувати </a:t>
            </a:r>
            <a:r>
              <a:rPr lang="uk-UA" sz="2400" b="1" dirty="0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існуючі тенденції на більш ефективний результат управління</a:t>
            </a:r>
            <a:r>
              <a:rPr lang="uk-UA" sz="2400" dirty="0">
                <a:solidFill>
                  <a:schemeClr val="accent4">
                    <a:lumMod val="75000"/>
                  </a:schemeClr>
                </a:solidFill>
              </a:rPr>
              <a:t>.</a:t>
            </a:r>
            <a:endParaRPr lang="uk-UA" sz="2400" dirty="0" smtClean="0">
              <a:solidFill>
                <a:schemeClr val="accent4">
                  <a:lumMod val="75000"/>
                </a:schemeClr>
              </a:solidFill>
            </a:endParaRPr>
          </a:p>
          <a:p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xmlns="" val="25820014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80728"/>
          </a:xfrm>
          <a:blipFill>
            <a:blip r:embed="rId2" cstate="print"/>
            <a:tile tx="0" ty="0" sx="100000" sy="100000" flip="none" algn="tl"/>
          </a:blipFill>
        </p:spPr>
        <p:txBody>
          <a:bodyPr/>
          <a:lstStyle/>
          <a:p>
            <a:r>
              <a:rPr lang="uk-UA" b="1" dirty="0" smtClean="0">
                <a:ln w="18000">
                  <a:solidFill>
                    <a:srgbClr val="00B050"/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Очікувані</a:t>
            </a:r>
            <a:r>
              <a:rPr lang="uk-UA" b="1" dirty="0" smtClean="0">
                <a:ln w="18000">
                  <a:solidFill>
                    <a:schemeClr val="accent3">
                      <a:lumMod val="75000"/>
                    </a:schemeClr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</a:t>
            </a:r>
            <a:r>
              <a:rPr lang="uk-UA" b="1" dirty="0" smtClean="0">
                <a:ln w="18000">
                  <a:solidFill>
                    <a:srgbClr val="00B050"/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результати</a:t>
            </a:r>
            <a:r>
              <a:rPr lang="uk-UA" b="1" dirty="0" smtClean="0">
                <a:ln w="18000">
                  <a:solidFill>
                    <a:schemeClr val="accent3">
                      <a:lumMod val="75000"/>
                    </a:schemeClr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:</a:t>
            </a:r>
            <a:endParaRPr lang="uk-UA" b="1" dirty="0">
              <a:ln w="18000">
                <a:solidFill>
                  <a:schemeClr val="accent3">
                    <a:lumMod val="75000"/>
                  </a:schemeClr>
                </a:solidFill>
                <a:prstDash val="solid"/>
                <a:miter lim="800000"/>
              </a:ln>
              <a:solidFill>
                <a:srgbClr val="FFFF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pic>
        <p:nvPicPr>
          <p:cNvPr id="6" name="Місце для вмісту 5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449" y="980728"/>
            <a:ext cx="9147371" cy="5962349"/>
          </a:xfrm>
        </p:spPr>
      </p:pic>
      <p:sp>
        <p:nvSpPr>
          <p:cNvPr id="7" name="Прямокутник 6"/>
          <p:cNvSpPr/>
          <p:nvPr/>
        </p:nvSpPr>
        <p:spPr>
          <a:xfrm>
            <a:off x="23663" y="4077072"/>
            <a:ext cx="5364088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uk-UA" b="1" dirty="0" smtClean="0"/>
              <a:t>проводити інвентаризацію і адекватно оцінювати її результати;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uk-UA" b="1" dirty="0" smtClean="0"/>
              <a:t>проводити оцінку господарських об'єктів та їх калькуляцію;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uk-UA" b="1" dirty="0" smtClean="0"/>
              <a:t>вирішувати на прикладі конкретних ситуацій питання облікової реєстрації та накопичення інформації фінансового характеру з метою її подання у фінансових звітах.</a:t>
            </a:r>
            <a:endParaRPr lang="uk-UA" b="1" dirty="0"/>
          </a:p>
        </p:txBody>
      </p:sp>
      <p:sp>
        <p:nvSpPr>
          <p:cNvPr id="9" name="TextBox 8"/>
          <p:cNvSpPr txBox="1"/>
          <p:nvPr/>
        </p:nvSpPr>
        <p:spPr>
          <a:xfrm>
            <a:off x="4067944" y="980728"/>
            <a:ext cx="507605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uk-UA" b="1" dirty="0" smtClean="0"/>
              <a:t>використовувати систему знань про принципи бухгалтерського обліку та аудиту для обґрунтування облікової політики організації; 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uk-UA" b="1" dirty="0" smtClean="0"/>
              <a:t>проводити аналіз документації та документообігу; </a:t>
            </a:r>
          </a:p>
        </p:txBody>
      </p:sp>
    </p:spTree>
    <p:extLst>
      <p:ext uri="{BB962C8B-B14F-4D97-AF65-F5344CB8AC3E}">
        <p14:creationId xmlns:p14="http://schemas.microsoft.com/office/powerpoint/2010/main" xmlns="" val="34711931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556792"/>
          </a:xfrm>
          <a:gradFill flip="none" rotWithShape="1">
            <a:gsLst>
              <a:gs pos="0">
                <a:srgbClr val="FFFF00">
                  <a:shade val="30000"/>
                  <a:satMod val="115000"/>
                </a:srgbClr>
              </a:gs>
              <a:gs pos="50000">
                <a:srgbClr val="FFFF00">
                  <a:shade val="67500"/>
                  <a:satMod val="115000"/>
                </a:srgbClr>
              </a:gs>
              <a:gs pos="100000">
                <a:srgbClr val="FFFF00">
                  <a:shade val="100000"/>
                  <a:satMod val="115000"/>
                </a:srgbClr>
              </a:gs>
            </a:gsLst>
            <a:lin ang="5400000" scaled="1"/>
            <a:tileRect/>
          </a:gradFill>
        </p:spPr>
        <p:txBody>
          <a:bodyPr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r>
              <a:rPr lang="uk-UA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Теми навчальної дисципліни:</a:t>
            </a:r>
            <a:endParaRPr lang="uk-UA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7" name="Місце для вмісту 6"/>
          <p:cNvSpPr>
            <a:spLocks noGrp="1"/>
          </p:cNvSpPr>
          <p:nvPr>
            <p:ph idx="1"/>
          </p:nvPr>
        </p:nvSpPr>
        <p:spPr>
          <a:xfrm>
            <a:off x="0" y="1556792"/>
            <a:ext cx="9144000" cy="5301208"/>
          </a:xfr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r="100000" b="100000"/>
            </a:path>
            <a:tileRect l="-100000" t="-100000"/>
          </a:gradFill>
        </p:spPr>
        <p:txBody>
          <a:bodyPr>
            <a:normAutofit fontScale="85000" lnSpcReduction="10000"/>
          </a:bodyPr>
          <a:lstStyle/>
          <a:p>
            <a:pPr algn="just"/>
            <a:r>
              <a:rPr lang="uk-UA" b="1" dirty="0" smtClean="0">
                <a:ln w="12700">
                  <a:solidFill>
                    <a:schemeClr val="bg1">
                      <a:lumMod val="50000"/>
                    </a:schemeClr>
                  </a:solidFill>
                  <a:prstDash val="solid"/>
                </a:ln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Тема 1. </a:t>
            </a:r>
            <a:r>
              <a:rPr lang="uk-UA" b="1" dirty="0" smtClean="0">
                <a:ln w="12700">
                  <a:solidFill>
                    <a:schemeClr val="bg1">
                      <a:lumMod val="50000"/>
                    </a:schemeClr>
                  </a:solidFill>
                  <a:prstDash val="solid"/>
                </a:ln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Теоретичні основи бухгалтерського обліку.</a:t>
            </a:r>
          </a:p>
          <a:p>
            <a:pPr algn="just"/>
            <a:r>
              <a:rPr lang="uk-UA" b="1" dirty="0" smtClean="0">
                <a:ln w="12700">
                  <a:solidFill>
                    <a:schemeClr val="bg1">
                      <a:lumMod val="50000"/>
                    </a:schemeClr>
                  </a:solidFill>
                  <a:prstDash val="solid"/>
                </a:ln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Тема 2. </a:t>
            </a:r>
            <a:r>
              <a:rPr lang="uk-UA" b="1" dirty="0" smtClean="0">
                <a:ln w="12700">
                  <a:solidFill>
                    <a:schemeClr val="bg1">
                      <a:lumMod val="50000"/>
                    </a:schemeClr>
                  </a:solidFill>
                  <a:prstDash val="solid"/>
                </a:ln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Метод бухгалтерського обліку.</a:t>
            </a:r>
          </a:p>
          <a:p>
            <a:pPr algn="just"/>
            <a:r>
              <a:rPr lang="uk-UA" b="1" dirty="0" smtClean="0">
                <a:ln w="12700">
                  <a:solidFill>
                    <a:schemeClr val="bg1">
                      <a:lumMod val="50000"/>
                    </a:schemeClr>
                  </a:solidFill>
                  <a:prstDash val="solid"/>
                </a:ln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Тема 3. </a:t>
            </a:r>
            <a:r>
              <a:rPr lang="uk-UA" b="1" dirty="0" smtClean="0">
                <a:ln w="12700">
                  <a:solidFill>
                    <a:schemeClr val="bg1">
                      <a:lumMod val="50000"/>
                    </a:schemeClr>
                  </a:solidFill>
                  <a:prstDash val="solid"/>
                </a:ln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Організація бухгалтерського обліку діяльності суб’єктів господарювання.</a:t>
            </a:r>
          </a:p>
          <a:p>
            <a:pPr algn="just"/>
            <a:r>
              <a:rPr lang="uk-UA" b="1" dirty="0" smtClean="0">
                <a:ln w="12700">
                  <a:solidFill>
                    <a:schemeClr val="bg1">
                      <a:lumMod val="50000"/>
                    </a:schemeClr>
                  </a:solidFill>
                  <a:prstDash val="solid"/>
                </a:ln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Тема 4. </a:t>
            </a:r>
            <a:r>
              <a:rPr lang="uk-UA" b="1" dirty="0" smtClean="0">
                <a:ln w="12700">
                  <a:solidFill>
                    <a:schemeClr val="bg1">
                      <a:lumMod val="50000"/>
                    </a:schemeClr>
                  </a:solidFill>
                  <a:prstDash val="solid"/>
                </a:ln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Бухгалтерський облік основних господарських процесів діяльності суб’єктів господарювання.</a:t>
            </a:r>
          </a:p>
          <a:p>
            <a:pPr algn="just"/>
            <a:r>
              <a:rPr lang="uk-UA" b="1" dirty="0" smtClean="0">
                <a:ln w="12700">
                  <a:solidFill>
                    <a:schemeClr val="bg1">
                      <a:lumMod val="50000"/>
                    </a:schemeClr>
                  </a:solidFill>
                  <a:prstDash val="solid"/>
                </a:ln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Тема 5. </a:t>
            </a:r>
            <a:r>
              <a:rPr lang="uk-UA" b="1" dirty="0" smtClean="0">
                <a:ln w="12700">
                  <a:solidFill>
                    <a:schemeClr val="bg1">
                      <a:lumMod val="50000"/>
                    </a:schemeClr>
                  </a:solidFill>
                  <a:prstDash val="solid"/>
                </a:ln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Аудит як форма контролю фінансово-господарської діяльності</a:t>
            </a:r>
          </a:p>
          <a:p>
            <a:pPr algn="just"/>
            <a:r>
              <a:rPr lang="uk-UA" b="1" dirty="0" smtClean="0">
                <a:ln w="12700">
                  <a:solidFill>
                    <a:schemeClr val="bg1">
                      <a:lumMod val="50000"/>
                    </a:schemeClr>
                  </a:solidFill>
                  <a:prstDash val="solid"/>
                </a:ln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Тема 6. </a:t>
            </a:r>
            <a:r>
              <a:rPr lang="uk-UA" b="1" dirty="0" smtClean="0">
                <a:ln w="12700">
                  <a:solidFill>
                    <a:schemeClr val="bg1">
                      <a:lumMod val="50000"/>
                    </a:schemeClr>
                  </a:solidFill>
                  <a:prstDash val="solid"/>
                </a:ln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Методика аудиту фінансової звітності.</a:t>
            </a:r>
          </a:p>
          <a:p>
            <a:pPr algn="just"/>
            <a:r>
              <a:rPr lang="uk-UA" b="1" dirty="0" smtClean="0">
                <a:ln w="12700">
                  <a:solidFill>
                    <a:schemeClr val="bg1">
                      <a:lumMod val="50000"/>
                    </a:schemeClr>
                  </a:solidFill>
                  <a:prstDash val="solid"/>
                </a:ln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Тема 7.</a:t>
            </a:r>
            <a:r>
              <a:rPr lang="uk-UA" b="1" dirty="0" smtClean="0">
                <a:ln w="12700">
                  <a:solidFill>
                    <a:schemeClr val="bg1">
                      <a:lumMod val="50000"/>
                    </a:schemeClr>
                  </a:solidFill>
                  <a:prstDash val="solid"/>
                </a:ln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Організація аудиту фінансової звітності. </a:t>
            </a:r>
          </a:p>
          <a:p>
            <a:pPr algn="just"/>
            <a:r>
              <a:rPr lang="uk-UA" b="1" dirty="0" smtClean="0">
                <a:ln w="12700">
                  <a:solidFill>
                    <a:schemeClr val="bg1">
                      <a:lumMod val="50000"/>
                    </a:schemeClr>
                  </a:solidFill>
                  <a:prstDash val="solid"/>
                </a:ln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Тема 8. </a:t>
            </a:r>
            <a:r>
              <a:rPr lang="uk-UA" b="1" dirty="0" smtClean="0">
                <a:ln w="12700">
                  <a:solidFill>
                    <a:schemeClr val="bg1">
                      <a:lumMod val="50000"/>
                    </a:schemeClr>
                  </a:solidFill>
                  <a:prstDash val="solid"/>
                </a:ln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Інформаційні ресурси обліку і аудиту в управлінні туристичним підприємством. </a:t>
            </a:r>
          </a:p>
          <a:p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xmlns="" val="29744197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4" name="Місце для вмісту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38575" y="0"/>
            <a:ext cx="9175677" cy="6871563"/>
          </a:xfrm>
        </p:spPr>
      </p:pic>
    </p:spTree>
    <p:extLst>
      <p:ext uri="{BB962C8B-B14F-4D97-AF65-F5344CB8AC3E}">
        <p14:creationId xmlns:p14="http://schemas.microsoft.com/office/powerpoint/2010/main" xmlns="" val="4159812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412776"/>
          </a:xfrm>
          <a:gradFill flip="none" rotWithShape="1">
            <a:gsLst>
              <a:gs pos="0">
                <a:srgbClr val="92D050">
                  <a:shade val="30000"/>
                  <a:satMod val="115000"/>
                </a:srgbClr>
              </a:gs>
              <a:gs pos="50000">
                <a:srgbClr val="92D050">
                  <a:shade val="67500"/>
                  <a:satMod val="115000"/>
                </a:srgbClr>
              </a:gs>
              <a:gs pos="100000">
                <a:srgbClr val="92D050">
                  <a:shade val="100000"/>
                  <a:satMod val="115000"/>
                </a:srgbClr>
              </a:gs>
            </a:gsLst>
            <a:lin ang="5400000" scaled="1"/>
            <a:tileRect/>
          </a:gradFill>
        </p:spPr>
        <p:txBody>
          <a:bodyPr/>
          <a:lstStyle/>
          <a:p>
            <a:r>
              <a:rPr lang="uk-UA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Рекомендована література:</a:t>
            </a:r>
            <a:endParaRPr lang="uk-UA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>
          <a:xfrm>
            <a:off x="0" y="1412776"/>
            <a:ext cx="9144000" cy="5445224"/>
          </a:xfr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pPr marL="0" indent="0" algn="just">
              <a:buNone/>
            </a:pPr>
            <a:r>
              <a:rPr lang="uk-UA" sz="2200" dirty="0"/>
              <a:t>1. </a:t>
            </a:r>
            <a:r>
              <a:rPr lang="uk-UA" sz="2200" dirty="0" err="1"/>
              <a:t>Бутинець</a:t>
            </a:r>
            <a:r>
              <a:rPr lang="uk-UA" sz="2200" dirty="0"/>
              <a:t> Т.А., Чижевська Л.В., Береза С.Л. Бухгалтерський облік. Навчальний посібник для студентів вузів спеціальності 7.050201 «Менеджмент організацій» та 7.050107 «Економіка підприємств»/ За ред. проф. Ф.Ф. </a:t>
            </a:r>
            <a:r>
              <a:rPr lang="uk-UA" sz="2200" dirty="0" err="1"/>
              <a:t>Бутинця</a:t>
            </a:r>
            <a:r>
              <a:rPr lang="uk-UA" sz="2200" dirty="0"/>
              <a:t>. Житомир: ЖІТІ, 2000</a:t>
            </a:r>
            <a:r>
              <a:rPr lang="uk-UA" sz="2200" dirty="0" smtClean="0"/>
              <a:t>. - 672 </a:t>
            </a:r>
            <a:r>
              <a:rPr lang="uk-UA" sz="2200" dirty="0"/>
              <a:t>с.</a:t>
            </a:r>
          </a:p>
          <a:p>
            <a:pPr marL="0" indent="0" algn="just">
              <a:buNone/>
            </a:pPr>
            <a:r>
              <a:rPr lang="uk-UA" sz="2200" dirty="0"/>
              <a:t>2. </a:t>
            </a:r>
            <a:r>
              <a:rPr lang="uk-UA" sz="2200" dirty="0" err="1" smtClean="0"/>
              <a:t>Бутинець</a:t>
            </a:r>
            <a:r>
              <a:rPr lang="uk-UA" sz="2200" dirty="0" smtClean="0"/>
              <a:t> Ф.Ф. Аудит: підручник / Ф.Ф. </a:t>
            </a:r>
            <a:r>
              <a:rPr lang="uk-UA" sz="2200" dirty="0" err="1" smtClean="0"/>
              <a:t>Бутинець</a:t>
            </a:r>
            <a:r>
              <a:rPr lang="uk-UA" sz="2200" dirty="0" smtClean="0"/>
              <a:t>. – Житомир: Рута, 2005. – 512 с.</a:t>
            </a:r>
          </a:p>
          <a:p>
            <a:pPr marL="0" indent="0" algn="just">
              <a:buNone/>
            </a:pPr>
            <a:r>
              <a:rPr lang="uk-UA" sz="2200" dirty="0" smtClean="0"/>
              <a:t>3. Грабова Н.М. Теорія бухгалтерського обліку: 2001: </a:t>
            </a:r>
            <a:r>
              <a:rPr lang="uk-UA" sz="2200" dirty="0" err="1" smtClean="0"/>
              <a:t>Навч.посібник</a:t>
            </a:r>
            <a:r>
              <a:rPr lang="uk-UA" sz="2200" dirty="0" smtClean="0"/>
              <a:t> / Під ред. </a:t>
            </a:r>
            <a:r>
              <a:rPr lang="uk-UA" sz="2200" dirty="0" err="1" smtClean="0"/>
              <a:t>М.В.Кужельного</a:t>
            </a:r>
            <a:r>
              <a:rPr lang="uk-UA" sz="2200" dirty="0" smtClean="0"/>
              <a:t> .- 6-те вид.- К.:А.С.К., 2001.-272 с.</a:t>
            </a:r>
          </a:p>
          <a:p>
            <a:pPr marL="0" indent="0" algn="just">
              <a:buNone/>
            </a:pPr>
            <a:r>
              <a:rPr lang="uk-UA" sz="2200" dirty="0" smtClean="0"/>
              <a:t>4. </a:t>
            </a:r>
            <a:r>
              <a:rPr lang="uk-UA" sz="2200" dirty="0" err="1" smtClean="0"/>
              <a:t>Партин</a:t>
            </a:r>
            <a:r>
              <a:rPr lang="uk-UA" sz="2200" dirty="0" smtClean="0"/>
              <a:t> </a:t>
            </a:r>
            <a:r>
              <a:rPr lang="uk-UA" sz="2200" dirty="0"/>
              <a:t>Г.О. Бухгалтерський облік: основи теорії та практики: </a:t>
            </a:r>
            <a:r>
              <a:rPr lang="uk-UA" sz="2200" dirty="0" err="1"/>
              <a:t>Навч</a:t>
            </a:r>
            <a:r>
              <a:rPr lang="uk-UA" sz="2200" dirty="0"/>
              <a:t>. </a:t>
            </a:r>
            <a:r>
              <a:rPr lang="uk-UA" sz="2200" dirty="0" err="1"/>
              <a:t>посіб</a:t>
            </a:r>
            <a:r>
              <a:rPr lang="uk-UA" sz="2200" dirty="0"/>
              <a:t>. - К.: Т-во "Знання", КОО, 2000. - 245 с.</a:t>
            </a:r>
          </a:p>
          <a:p>
            <a:pPr marL="0" indent="0" algn="just">
              <a:buNone/>
            </a:pPr>
            <a:r>
              <a:rPr lang="uk-UA" sz="2200" dirty="0"/>
              <a:t>5</a:t>
            </a:r>
            <a:r>
              <a:rPr lang="uk-UA" sz="2200" dirty="0" smtClean="0"/>
              <a:t>.  Сопко В. Бухгалтерський облік: </a:t>
            </a:r>
            <a:r>
              <a:rPr lang="uk-UA" sz="2200" dirty="0" err="1" smtClean="0"/>
              <a:t>Навч.посібник</a:t>
            </a:r>
            <a:r>
              <a:rPr lang="uk-UA" sz="2200" dirty="0" smtClean="0"/>
              <a:t>. – 3-тє вид., перероб. і </a:t>
            </a:r>
            <a:r>
              <a:rPr lang="uk-UA" sz="2200" dirty="0" err="1" smtClean="0"/>
              <a:t>доп</a:t>
            </a:r>
            <a:r>
              <a:rPr lang="uk-UA" sz="2200" dirty="0" smtClean="0"/>
              <a:t>. – К.: КНЕУ, 2000. – 448 с.</a:t>
            </a:r>
          </a:p>
          <a:p>
            <a:pPr marL="0" indent="0" algn="just">
              <a:buNone/>
            </a:pPr>
            <a:r>
              <a:rPr lang="uk-UA" sz="2200" dirty="0" smtClean="0"/>
              <a:t>6</a:t>
            </a:r>
            <a:r>
              <a:rPr lang="uk-UA" sz="2200" dirty="0"/>
              <a:t>. Організація і методика проведення аудиту: </a:t>
            </a:r>
            <a:r>
              <a:rPr lang="uk-UA" sz="2200" dirty="0" err="1"/>
              <a:t>навч</a:t>
            </a:r>
            <a:r>
              <a:rPr lang="uk-UA" sz="2200" dirty="0"/>
              <a:t>. – </a:t>
            </a:r>
            <a:r>
              <a:rPr lang="uk-UA" sz="2200" dirty="0" err="1"/>
              <a:t>практ</a:t>
            </a:r>
            <a:r>
              <a:rPr lang="uk-UA" sz="2200" dirty="0"/>
              <a:t> </a:t>
            </a:r>
            <a:r>
              <a:rPr lang="uk-UA" sz="2200" dirty="0" err="1"/>
              <a:t>посіб</a:t>
            </a:r>
            <a:r>
              <a:rPr lang="uk-UA" sz="2200" dirty="0"/>
              <a:t>/ В.В. Сопко, Н. І. </a:t>
            </a:r>
            <a:r>
              <a:rPr lang="uk-UA" sz="2200" dirty="0" err="1"/>
              <a:t>Верхоглядова</a:t>
            </a:r>
            <a:r>
              <a:rPr lang="uk-UA" sz="2200" dirty="0"/>
              <a:t>, В.П. Шило та </a:t>
            </a:r>
            <a:r>
              <a:rPr lang="uk-UA" sz="2200" dirty="0" err="1"/>
              <a:t>їн</a:t>
            </a:r>
            <a:r>
              <a:rPr lang="uk-UA" sz="2200" dirty="0"/>
              <a:t>. К.: Професіонал, 2004. </a:t>
            </a:r>
            <a:r>
              <a:rPr lang="uk-UA" sz="2200" dirty="0" smtClean="0"/>
              <a:t>- 624 </a:t>
            </a:r>
            <a:r>
              <a:rPr lang="uk-UA" sz="2200" dirty="0"/>
              <a:t>с.</a:t>
            </a:r>
          </a:p>
          <a:p>
            <a:pPr marL="0" indent="0">
              <a:buNone/>
            </a:pPr>
            <a:endParaRPr lang="uk-UA" sz="2200" dirty="0"/>
          </a:p>
        </p:txBody>
      </p:sp>
    </p:spTree>
    <p:extLst>
      <p:ext uri="{BB962C8B-B14F-4D97-AF65-F5344CB8AC3E}">
        <p14:creationId xmlns:p14="http://schemas.microsoft.com/office/powerpoint/2010/main" xmlns="" val="13933820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412776"/>
          </a:xfrm>
          <a:blipFill dpi="0" rotWithShape="1">
            <a:blip r:embed="rId2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a:blipFill>
          <a:effectLst>
            <a:softEdge rad="31750"/>
          </a:effectLst>
        </p:spPr>
        <p:txBody>
          <a:bodyPr>
            <a:normAutofit/>
          </a:bodyPr>
          <a:lstStyle/>
          <a:p>
            <a:r>
              <a:rPr lang="uk-UA" sz="2000" dirty="0" smtClean="0">
                <a:ln w="18415" cmpd="sng">
                  <a:solidFill>
                    <a:schemeClr val="bg1">
                      <a:lumMod val="95000"/>
                    </a:schemeClr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				</a:t>
            </a:r>
            <a:endParaRPr lang="uk-UA" sz="2000" dirty="0">
              <a:ln w="18415" cmpd="sng">
                <a:solidFill>
                  <a:schemeClr val="bg1">
                    <a:lumMod val="95000"/>
                  </a:schemeClr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5" name="Місце для вмісту 4"/>
          <p:cNvSpPr>
            <a:spLocks noGrp="1"/>
          </p:cNvSpPr>
          <p:nvPr>
            <p:ph idx="1"/>
          </p:nvPr>
        </p:nvSpPr>
        <p:spPr>
          <a:xfrm>
            <a:off x="0" y="1412776"/>
            <a:ext cx="9144000" cy="5445224"/>
          </a:xfrm>
          <a:blipFill>
            <a:blip r:embed="rId3" cstate="print"/>
            <a:stretch>
              <a:fillRect/>
            </a:stretch>
          </a:blipFill>
          <a:effectLst>
            <a:softEdge rad="317500"/>
          </a:effectLst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uk-UA" sz="800" dirty="0" smtClean="0">
                <a:solidFill>
                  <a:schemeClr val="bg1"/>
                </a:solidFill>
              </a:rPr>
              <a:t>.</a:t>
            </a:r>
            <a:endParaRPr lang="uk-UA" sz="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632711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190</TotalTime>
  <Words>538</Words>
  <Application>Microsoft Office PowerPoint</Application>
  <PresentationFormat>Экран (4:3)</PresentationFormat>
  <Paragraphs>45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Тема Office</vt:lpstr>
      <vt:lpstr> Херсонський державний університет Факультет економіки і менеджменту    Кафедра готельно-ресторанного та туристичного бізнесу </vt:lpstr>
      <vt:lpstr>Компетентності </vt:lpstr>
      <vt:lpstr>РОЗРОБНИК КУРСУ: доктор економічних наук, доцент кафедри готельно-ресторанного та туристичного бізнесу Яровий Вадим Федорович</vt:lpstr>
      <vt:lpstr>Мета курсу: формування фундаментальних знань, освоєння концептуальних основ обліку та аудиту, як інформаційної бази прийняття ефективних управлінських рішень.</vt:lpstr>
      <vt:lpstr>Очікувані результати:</vt:lpstr>
      <vt:lpstr>Теми навчальної дисципліни:</vt:lpstr>
      <vt:lpstr>Слайд 7</vt:lpstr>
      <vt:lpstr>Рекомендована література:</vt:lpstr>
      <vt:lpstr>   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Херсонський державний університет Факультет економіки і менеджменту    Кафедра готельно-ресторанного та туристичного бізнесу</dc:title>
  <dc:creator>Kherson</dc:creator>
  <cp:lastModifiedBy>iyudin</cp:lastModifiedBy>
  <cp:revision>17</cp:revision>
  <dcterms:created xsi:type="dcterms:W3CDTF">2020-08-14T17:13:46Z</dcterms:created>
  <dcterms:modified xsi:type="dcterms:W3CDTF">2021-01-22T13:26:53Z</dcterms:modified>
</cp:coreProperties>
</file>